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82" r:id="rId2"/>
    <p:sldId id="283" r:id="rId3"/>
    <p:sldId id="397" r:id="rId4"/>
    <p:sldId id="398" r:id="rId5"/>
    <p:sldId id="399" r:id="rId6"/>
    <p:sldId id="400" r:id="rId7"/>
    <p:sldId id="401" r:id="rId8"/>
    <p:sldId id="404" r:id="rId9"/>
    <p:sldId id="402" r:id="rId10"/>
    <p:sldId id="405" r:id="rId11"/>
    <p:sldId id="406" r:id="rId12"/>
    <p:sldId id="407" r:id="rId13"/>
    <p:sldId id="408" r:id="rId14"/>
    <p:sldId id="410" r:id="rId15"/>
    <p:sldId id="409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02"/>
    <p:restoredTop sz="94672"/>
  </p:normalViewPr>
  <p:slideViewPr>
    <p:cSldViewPr snapToGrid="0" snapToObjects="1">
      <p:cViewPr varScale="1">
        <p:scale>
          <a:sx n="86" d="100"/>
          <a:sy n="86" d="100"/>
        </p:scale>
        <p:origin x="24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55EC-3CC7-A347-99C6-F1856F8875DB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7DF38-3FA2-1944-97E3-4A7C0C426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png"/><Relationship Id="rId5" Type="http://schemas.openxmlformats.org/officeDocument/2006/relationships/image" Target="../media/image14.emf"/><Relationship Id="rId10" Type="http://schemas.openxmlformats.org/officeDocument/2006/relationships/image" Target="../media/image19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 nomenclature is often also seen where </a:t>
            </a:r>
            <a:r>
              <a:rPr lang="en-US" dirty="0" err="1"/>
              <a:t>T</a:t>
            </a:r>
            <a:r>
              <a:rPr lang="en-US" baseline="-25000" dirty="0" err="1"/>
              <a:t>gap</a:t>
            </a:r>
            <a:r>
              <a:rPr lang="en-US" dirty="0"/>
              <a:t> = T</a:t>
            </a:r>
            <a:r>
              <a:rPr lang="en-US" baseline="-25000" dirty="0"/>
              <a:t>CI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clad</a:t>
            </a:r>
            <a:r>
              <a:rPr lang="en-US" dirty="0"/>
              <a:t> = T</a:t>
            </a:r>
            <a:r>
              <a:rPr lang="en-US" baseline="-25000" dirty="0"/>
              <a:t>CO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3052695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3052695" cy="697499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811924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811924" cy="665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884379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884379" cy="697179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781787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781787" cy="688971"/>
              </a:xfrm>
              <a:prstGeom prst="rect">
                <a:avLst/>
              </a:prstGeom>
              <a:blipFill>
                <a:blip r:embed="rId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069" y="2705275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  <a:blipFill>
                <a:blip r:embed="rId2"/>
                <a:stretch>
                  <a:fillRect l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0BCA0A7-2880-044C-8C31-7131F608ADE2}"/>
              </a:ext>
            </a:extLst>
          </p:cNvPr>
          <p:cNvSpPr txBox="1"/>
          <p:nvPr/>
        </p:nvSpPr>
        <p:spPr>
          <a:xfrm>
            <a:off x="8994098" y="4445211"/>
            <a:ext cx="2263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gap</a:t>
            </a:r>
            <a:r>
              <a:rPr lang="en-US" dirty="0"/>
              <a:t> = T</a:t>
            </a:r>
            <a:r>
              <a:rPr lang="en-US" baseline="-25000" dirty="0"/>
              <a:t>CI</a:t>
            </a:r>
            <a:r>
              <a:rPr lang="en-US" dirty="0"/>
              <a:t> (clad inner)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clad</a:t>
            </a:r>
            <a:r>
              <a:rPr lang="en-US" dirty="0"/>
              <a:t> = T</a:t>
            </a:r>
            <a:r>
              <a:rPr lang="en-US" baseline="-25000" dirty="0"/>
              <a:t>CO</a:t>
            </a:r>
            <a:r>
              <a:rPr lang="en-US" dirty="0"/>
              <a:t> (clad outer)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FC57-EB6F-7046-AA91-C7A3E291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774-C669-014B-AF0E-0B2A0BAE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65167" cy="3965670"/>
          </a:xfrm>
        </p:spPr>
        <p:txBody>
          <a:bodyPr/>
          <a:lstStyle/>
          <a:p>
            <a:r>
              <a:rPr lang="en-US" dirty="0"/>
              <a:t>You first solve for the transition temperatures.</a:t>
            </a:r>
          </a:p>
          <a:p>
            <a:r>
              <a:rPr lang="en-US" dirty="0"/>
              <a:t>Start from the coolant and work inward</a:t>
            </a:r>
          </a:p>
          <a:p>
            <a:r>
              <a:rPr lang="en-US" dirty="0"/>
              <a:t>Then, assume a linear profile everywhere except in the fuel</a:t>
            </a:r>
          </a:p>
          <a:p>
            <a:r>
              <a:rPr lang="en-US" dirty="0"/>
              <a:t>Finally, solve for the temperature profile throughout the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3E2E0-E11B-024F-84B1-B0F592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1BC0564A-DE89-C841-B735-23E9F83C2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737600" y="2066989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9A5BC-C6D3-F84D-AC5D-3072147F2587}"/>
              </a:ext>
            </a:extLst>
          </p:cNvPr>
          <p:cNvSpPr/>
          <p:nvPr/>
        </p:nvSpPr>
        <p:spPr>
          <a:xfrm>
            <a:off x="8396433" y="1723845"/>
            <a:ext cx="106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</a:t>
            </a:r>
            <a:r>
              <a:rPr lang="en-US" baseline="-25000" dirty="0"/>
              <a:t>CO</a:t>
            </a:r>
            <a:r>
              <a:rPr lang="en-US" dirty="0"/>
              <a:t>   T</a:t>
            </a:r>
            <a:r>
              <a:rPr lang="en-US" baseline="-25000" dirty="0"/>
              <a:t>CI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10A12-3096-0149-AE89-F433C8735D24}"/>
              </a:ext>
            </a:extLst>
          </p:cNvPr>
          <p:cNvSpPr/>
          <p:nvPr/>
        </p:nvSpPr>
        <p:spPr>
          <a:xfrm>
            <a:off x="8177756" y="3874853"/>
            <a:ext cx="5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488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344E-849E-B34E-8F15-C2305EF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Cladding Thermal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3BA2-958A-CE4B-A7E4-78BDD68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098C2673-86A7-BE49-9685-F93DA28125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598705"/>
              </p:ext>
            </p:extLst>
          </p:nvPr>
        </p:nvGraphicFramePr>
        <p:xfrm>
          <a:off x="1930400" y="2409825"/>
          <a:ext cx="822960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Document" r:id="rId3" imgW="5638800" imgH="1397000" progId="Word.Document.8">
                  <p:embed/>
                </p:oleObj>
              </mc:Choice>
              <mc:Fallback>
                <p:oleObj name="Document" r:id="rId3" imgW="5638800" imgH="1397000" progId="Word.Document.8">
                  <p:embed/>
                  <p:pic>
                    <p:nvPicPr>
                      <p:cNvPr id="204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2409825"/>
                        <a:ext cx="8229600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9722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CE89-0B59-D043-8EB1-F8F70D12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</a:t>
                </a:r>
                <a:r>
                  <a:rPr lang="en-US" baseline="-25000" dirty="0" err="1"/>
                  <a:t>cool</a:t>
                </a:r>
                <a:r>
                  <a:rPr lang="en-US" baseline="-25000" dirty="0"/>
                  <a:t> </a:t>
                </a:r>
                <a:r>
                  <a:rPr lang="en-US" dirty="0"/>
                  <a:t>= 580 K; LHR = 200 W/cm;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cool</a:t>
                </a:r>
                <a:r>
                  <a:rPr lang="en-US" dirty="0"/>
                  <a:t> = 2.5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r>
                  <a:rPr lang="en-US" dirty="0" err="1"/>
                  <a:t>R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0.5 cm;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clad</a:t>
                </a:r>
                <a:r>
                  <a:rPr lang="en-US" dirty="0"/>
                  <a:t> = 0.06 cm;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r>
                  <a:rPr lang="en-US" dirty="0"/>
                  <a:t>Work from outside-&gt;in, calculate cladding temperature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clad</a:t>
                </a:r>
                <a:r>
                  <a:rPr lang="en-US" dirty="0"/>
                  <a:t> = (200)/(2*pi*0.5*2.5) + 580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clad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605.5 K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inner cladding temp 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gap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(200*0.06)/(2*pi*0.5*0.17) + 605.5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628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 b="-6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8872-89DA-7D4A-A4EA-A398556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1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B9-30E9-C34B-B327-C431D4E5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fuel surface temperature</a:t>
                </a:r>
              </a:p>
              <a:p>
                <a:r>
                  <a:rPr lang="en-US" dirty="0"/>
                  <a:t>Calculate gap conductance</a:t>
                </a:r>
              </a:p>
              <a:p>
                <a:pPr lvl="1"/>
                <a:r>
                  <a:rPr lang="en-US" dirty="0"/>
                  <a:t>gap with He;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=16x10</a:t>
                </a:r>
                <a:r>
                  <a:rPr lang="en-US" baseline="30000" dirty="0"/>
                  <a:t>-6</a:t>
                </a:r>
                <a:r>
                  <a:rPr lang="en-US" dirty="0"/>
                  <a:t> * T</a:t>
                </a:r>
                <a:r>
                  <a:rPr lang="en-US" baseline="30000" dirty="0"/>
                  <a:t>0.79</a:t>
                </a:r>
                <a:r>
                  <a:rPr lang="en-US" dirty="0"/>
                  <a:t> (W/cm-k)	; assume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gas</a:t>
                </a:r>
                <a:r>
                  <a:rPr lang="en-US" dirty="0"/>
                  <a:t> is appropriate for entire gap;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0.0026 W/cm-K;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pPr lvl="1"/>
                <a:r>
                  <a:rPr lang="en-US" dirty="0" err="1"/>
                  <a:t>h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0.87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200/(2*pi*0.5*0.87) + 628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701.5 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23E8-C5E5-6C41-BB7A-BF92479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3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+ 701.5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1232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86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+ 701.5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1232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87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D396-69F9-2E4C-A664-3A6B7BC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86-7834-BB4B-A817-91ABCD42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63067" cy="3965670"/>
          </a:xfrm>
        </p:spPr>
        <p:txBody>
          <a:bodyPr/>
          <a:lstStyle/>
          <a:p>
            <a:r>
              <a:rPr lang="en-US" dirty="0"/>
              <a:t>Parabolic temperature profile in fuel</a:t>
            </a:r>
          </a:p>
          <a:p>
            <a:r>
              <a:rPr lang="en-US" dirty="0"/>
              <a:t>Linear in gap and clad</a:t>
            </a:r>
          </a:p>
          <a:p>
            <a:r>
              <a:rPr lang="en-US" dirty="0"/>
              <a:t>Steep temperature drop over gap, very low thermal conductivity</a:t>
            </a:r>
          </a:p>
          <a:p>
            <a:r>
              <a:rPr lang="en-US" dirty="0"/>
              <a:t>Smaller temperature drop over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76C9-ABFE-3E46-8C78-72129A04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04A6-4517-8040-8ABF-C5C4DA8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966279" cy="42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D724-1BC1-F249-B5B7-0BCF1544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FB1BE-4693-C146-8C3D-C2C0E1CD5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2061881"/>
          </a:xfrm>
        </p:spPr>
        <p:txBody>
          <a:bodyPr/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08F0-67BB-9549-B59C-5A32F8CE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CEBD-2AE5-CE43-A4FA-8EFCDF09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857" y="4414370"/>
            <a:ext cx="4140285" cy="17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00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D85-E3AC-7243-BF01-DB59CBB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AAC3-A5B4-554C-8A2F-73C9F966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pure He gap, 30% of gas is Xe; how is T</a:t>
            </a:r>
            <a:r>
              <a:rPr lang="en-US" baseline="-25000" dirty="0"/>
              <a:t>0</a:t>
            </a:r>
            <a:r>
              <a:rPr lang="en-US" dirty="0"/>
              <a:t> affected?</a:t>
            </a:r>
          </a:p>
          <a:p>
            <a:r>
              <a:rPr lang="en-US" dirty="0"/>
              <a:t>First, how is gap conductance affected?</a:t>
            </a:r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k</a:t>
            </a:r>
            <a:r>
              <a:rPr lang="en-US" baseline="-25000" dirty="0"/>
              <a:t>He</a:t>
            </a:r>
            <a:r>
              <a:rPr lang="en-US" baseline="30000" dirty="0"/>
              <a:t>1-y </a:t>
            </a:r>
            <a:r>
              <a:rPr lang="en-US" dirty="0"/>
              <a:t>x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baseline="30000" dirty="0" err="1"/>
              <a:t>y</a:t>
            </a:r>
            <a:endParaRPr lang="en-US" baseline="30000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CI</a:t>
            </a:r>
            <a:r>
              <a:rPr lang="en-US" dirty="0"/>
              <a:t>, T</a:t>
            </a:r>
            <a:r>
              <a:rPr lang="en-US" baseline="-25000" dirty="0"/>
              <a:t>CO</a:t>
            </a:r>
            <a:r>
              <a:rPr lang="en-US" dirty="0"/>
              <a:t>,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unchanged from previous example, also T</a:t>
            </a:r>
            <a:r>
              <a:rPr lang="en-US" baseline="-25000" dirty="0"/>
              <a:t>0</a:t>
            </a:r>
            <a:r>
              <a:rPr lang="en-US" dirty="0"/>
              <a:t>-T</a:t>
            </a:r>
            <a:r>
              <a:rPr lang="en-US" baseline="-25000" dirty="0"/>
              <a:t>fuel</a:t>
            </a:r>
            <a:r>
              <a:rPr lang="en-US" dirty="0"/>
              <a:t> is unchanged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((16x10</a:t>
            </a:r>
            <a:r>
              <a:rPr lang="en-US" baseline="30000" dirty="0"/>
              <a:t>-6</a:t>
            </a:r>
            <a:r>
              <a:rPr lang="en-US" dirty="0"/>
              <a:t>)*(628)</a:t>
            </a:r>
            <a:r>
              <a:rPr lang="en-US" baseline="30000" dirty="0"/>
              <a:t>0.79 </a:t>
            </a:r>
            <a:r>
              <a:rPr lang="en-US" dirty="0"/>
              <a:t>)</a:t>
            </a:r>
            <a:r>
              <a:rPr lang="en-US" baseline="30000" dirty="0"/>
              <a:t>(1-0.3)</a:t>
            </a:r>
            <a:r>
              <a:rPr lang="en-US" dirty="0"/>
              <a:t> x ((0.7x10</a:t>
            </a:r>
            <a:r>
              <a:rPr lang="en-US" baseline="30000" dirty="0"/>
              <a:t>-6</a:t>
            </a:r>
            <a:r>
              <a:rPr lang="en-US" dirty="0"/>
              <a:t>)*(628)</a:t>
            </a:r>
            <a:r>
              <a:rPr lang="en-US" baseline="30000" dirty="0"/>
              <a:t>0.79 </a:t>
            </a:r>
            <a:r>
              <a:rPr lang="en-US" dirty="0"/>
              <a:t>)</a:t>
            </a:r>
            <a:r>
              <a:rPr lang="en-US" baseline="30000" dirty="0"/>
              <a:t>(0.3)</a:t>
            </a:r>
            <a:r>
              <a:rPr lang="en-US" dirty="0"/>
              <a:t> = 1.016E-3 W/cm-K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088F-F11D-F646-8CD5-404CB3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5FAE-7FEA-8D4A-A85F-58E98F5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E20-0BA3-164A-9234-1A254879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5895" cy="3965670"/>
          </a:xfrm>
        </p:spPr>
        <p:txBody>
          <a:bodyPr/>
          <a:lstStyle/>
          <a:p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1.016E-3 W/cm-K</a:t>
            </a:r>
          </a:p>
          <a:p>
            <a:r>
              <a:rPr lang="en-US" dirty="0" err="1"/>
              <a:t>h</a:t>
            </a:r>
            <a:r>
              <a:rPr lang="en-US" baseline="-25000" dirty="0" err="1"/>
              <a:t>gap</a:t>
            </a:r>
            <a:r>
              <a:rPr lang="en-US" dirty="0"/>
              <a:t> = 1.016E-3 / 0.003 = 0.34 W/cm</a:t>
            </a:r>
            <a:r>
              <a:rPr lang="en-US" baseline="30000" dirty="0"/>
              <a:t>2</a:t>
            </a:r>
            <a:r>
              <a:rPr lang="en-US" dirty="0"/>
              <a:t>-K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200/(2*pi*0.5*0.34) + 628 = 816 K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530.5 K (unchanged from before)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816 + 530.5 = 1346.5 K</a:t>
            </a:r>
          </a:p>
          <a:p>
            <a:endParaRPr lang="en-US" dirty="0"/>
          </a:p>
          <a:p>
            <a:r>
              <a:rPr lang="en-US" dirty="0"/>
              <a:t>Increase in T</a:t>
            </a:r>
            <a:r>
              <a:rPr lang="en-US" baseline="-25000" dirty="0"/>
              <a:t>0</a:t>
            </a:r>
            <a:r>
              <a:rPr lang="en-US" dirty="0"/>
              <a:t> of 114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0CA9-ABA7-0745-93E7-BC5A46C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C6625-E0C3-2E4D-9845-FCCC1626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73" y="2160495"/>
            <a:ext cx="5468449" cy="39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194-F8DD-B54B-B583-BABDDAC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varies axially, so does LHR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</p:spPr>
            <p:txBody>
              <a:bodyPr/>
              <a:lstStyle/>
              <a:p>
                <a:r>
                  <a:rPr lang="en-US" dirty="0"/>
                  <a:t>Taking a fuel rod with length, L = 2*Z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LHR</a:t>
                </a:r>
                <a:r>
                  <a:rPr lang="en-US" baseline="30000" dirty="0"/>
                  <a:t>0</a:t>
                </a:r>
                <a:r>
                  <a:rPr lang="en-US" dirty="0"/>
                  <a:t> is the midpoint linear heat rate, i.e. @ z=Z</a:t>
                </a:r>
                <a:r>
                  <a:rPr lang="en-US" baseline="-250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ex</a:t>
                </a:r>
                <a:r>
                  <a:rPr lang="en-US" dirty="0"/>
                  <a:t> is the extrapolation distance</a:t>
                </a:r>
              </a:p>
              <a:p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1.3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  <a:blipFill>
                <a:blip r:embed="rId2"/>
                <a:stretch>
                  <a:fillRect l="-121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199-D345-9B48-8692-24B0C975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DC96-330B-8845-96D1-BC2B921CC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610" y="2770874"/>
            <a:ext cx="5033364" cy="80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6281-68F6-EB49-86D8-BBE421E2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72" y="796831"/>
            <a:ext cx="1417567" cy="55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0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6FE5-9442-A240-B108-6C147AAE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temperature varies with 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0E121-BBD5-274D-B657-F780EB7D9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2725502" cy="3965670"/>
          </a:xfrm>
        </p:spPr>
        <p:txBody>
          <a:bodyPr/>
          <a:lstStyle/>
          <a:p>
            <a:r>
              <a:rPr lang="en-US" dirty="0"/>
              <a:t>Integrating from z=0 to z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AD60-094A-0D40-85F9-BAB2D503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CCB56-8751-DC45-B598-06CDF938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015" y="2160495"/>
            <a:ext cx="2844800" cy="28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CEBF7-5071-1D47-8E2D-64EC3066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60" y="2495477"/>
            <a:ext cx="2643682" cy="81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6B6A0-2D17-4B4F-92D0-F16282474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986" y="3436792"/>
            <a:ext cx="4842029" cy="8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409C5-062F-D543-B8A4-60D4B53C3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103" y="4433133"/>
            <a:ext cx="5521793" cy="18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3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42F-D896-D641-9AC7-E3CA8807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LHR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5CC9-9D1A-6C48-BACE-DAD35B4F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6052" cy="3965670"/>
          </a:xfrm>
        </p:spPr>
        <p:txBody>
          <a:bodyPr/>
          <a:lstStyle/>
          <a:p>
            <a:r>
              <a:rPr lang="en-US" dirty="0" err="1"/>
              <a:t>mdot</a:t>
            </a:r>
            <a:r>
              <a:rPr lang="en-US" dirty="0"/>
              <a:t> = 0.25 kg/s-rod; Z</a:t>
            </a:r>
            <a:r>
              <a:rPr lang="en-US" baseline="-25000" dirty="0"/>
              <a:t>0</a:t>
            </a:r>
            <a:r>
              <a:rPr lang="en-US" dirty="0"/>
              <a:t> = 150 cm; LHR</a:t>
            </a:r>
            <a:r>
              <a:rPr lang="en-US" baseline="30000" dirty="0"/>
              <a:t>0</a:t>
            </a:r>
            <a:r>
              <a:rPr lang="en-US" dirty="0"/>
              <a:t> = 150 W/cm; C</a:t>
            </a:r>
            <a:r>
              <a:rPr lang="en-US" baseline="-25000" dirty="0"/>
              <a:t>PW</a:t>
            </a:r>
            <a:r>
              <a:rPr lang="en-US" dirty="0"/>
              <a:t> = 4200 J/kg-K; T</a:t>
            </a:r>
            <a:r>
              <a:rPr lang="en-US" baseline="-25000" dirty="0"/>
              <a:t>in</a:t>
            </a:r>
            <a:r>
              <a:rPr lang="en-US" dirty="0"/>
              <a:t>= 570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EF2A-112C-2149-82FE-A6D9D89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23B-7C4E-9942-88A1-3DD2EFEF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58" y="2459010"/>
            <a:ext cx="4710142" cy="325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0F0CD-F56C-8C4C-85AC-9A63FF20E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75"/>
          <a:stretch/>
        </p:blipFill>
        <p:spPr>
          <a:xfrm>
            <a:off x="856729" y="4143330"/>
            <a:ext cx="5521793" cy="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77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3996-620F-024F-82FA-4090C761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C4A0-8A25-ED40-8A6F-C8179B6F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analytical expressions for the temperature profile within a fuel rod</a:t>
            </a:r>
          </a:p>
          <a:p>
            <a:r>
              <a:rPr lang="en-US" dirty="0"/>
              <a:t>Required to make four assumptions: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r>
              <a:rPr lang="en-US" dirty="0"/>
              <a:t>Temperature profile in the fuel is parabolic, assume linear profiles in gap, clad and coolant</a:t>
            </a:r>
          </a:p>
          <a:p>
            <a:r>
              <a:rPr lang="en-US" dirty="0"/>
              <a:t>Can incorporate axial variation in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 in LHR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84D-1FCF-DE40-B0FD-1B3FE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9110-57C4-FA4A-8020-FD3146F3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B36A-CC87-F643-B2D0-2365448AD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cladding and gap,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flux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B4B8E-D45D-1E47-BC96-B76C0CB4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A9039-FD4D-C040-95E7-F334E7D0C2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E4C3D6F-AA58-594A-892F-C445789FD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1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7337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035" y="2152295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rate, in units of per-length, i.e. W/cm</a:t>
                </a:r>
              </a:p>
              <a:p>
                <a:r>
                  <a:rPr lang="en-US" dirty="0"/>
                  <a:t>Substitute LHR into previous equation on T0-Ts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693" y="3990930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113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into the gap</a:t>
            </a:r>
          </a:p>
          <a:p>
            <a:r>
              <a:rPr lang="en-US" dirty="0"/>
              <a:t>Gap thickness = </a:t>
            </a:r>
            <a:r>
              <a:rPr lang="en-US" dirty="0" err="1"/>
              <a:t>R</a:t>
            </a:r>
            <a:r>
              <a:rPr lang="en-US" baseline="-25000" dirty="0" err="1"/>
              <a:t>g</a:t>
            </a:r>
            <a:r>
              <a:rPr lang="en-US" dirty="0" err="1"/>
              <a:t>-R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 err="1"/>
              <a:t>-R</a:t>
            </a:r>
            <a:r>
              <a:rPr lang="en-US" baseline="-25000" dirty="0" err="1"/>
              <a:t>g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g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796687" y="2823500"/>
                <a:ext cx="3066032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687" y="2823500"/>
                <a:ext cx="3066032" cy="69749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k</a:t>
            </a:r>
            <a:r>
              <a:rPr lang="en-US" baseline="-25000" dirty="0"/>
              <a:t>He</a:t>
            </a:r>
            <a:r>
              <a:rPr lang="en-US" baseline="30000" dirty="0"/>
              <a:t>1-y </a:t>
            </a:r>
            <a:r>
              <a:rPr lang="en-US" dirty="0"/>
              <a:t>x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baseline="30000" dirty="0" err="1"/>
              <a:t>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947538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947538" cy="697499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74414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74414" cy="69749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257011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257011" cy="612540"/>
              </a:xfrm>
              <a:prstGeom prst="rect">
                <a:avLst/>
              </a:prstGeom>
              <a:blipFill>
                <a:blip r:embed="rId4"/>
                <a:stretch>
                  <a:fillRect l="-4000" r="-1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3974</TotalTime>
  <Words>1387</Words>
  <Application>Microsoft Macintosh PowerPoint</Application>
  <PresentationFormat>Widescreen</PresentationFormat>
  <Paragraphs>225</Paragraphs>
  <Slides>25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NCStateU-horizontal-left-logo</vt:lpstr>
      <vt:lpstr>Document</vt:lpstr>
      <vt:lpstr>Heat Transport</vt:lpstr>
      <vt:lpstr>Last Time</vt:lpstr>
      <vt:lpstr>Last Time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  <vt:lpstr>Solving for the temperature profile</vt:lpstr>
      <vt:lpstr>Fuel and Cladding Thermal Properties 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modification</vt:lpstr>
      <vt:lpstr>Temperature profile modification</vt:lpstr>
      <vt:lpstr>Neutron flux varies axially, so does LHR</vt:lpstr>
      <vt:lpstr>Coolant temperature varies with Z</vt:lpstr>
      <vt:lpstr>Calculate LHR and Tcool with axial variation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Beeler</cp:lastModifiedBy>
  <cp:revision>37</cp:revision>
  <dcterms:created xsi:type="dcterms:W3CDTF">2020-01-14T14:36:13Z</dcterms:created>
  <dcterms:modified xsi:type="dcterms:W3CDTF">2020-01-20T18:36:38Z</dcterms:modified>
</cp:coreProperties>
</file>